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4"/>
  </p:notesMasterIdLst>
  <p:sldIdLst>
    <p:sldId id="284" r:id="rId2"/>
    <p:sldId id="283" r:id="rId3"/>
    <p:sldId id="317" r:id="rId4"/>
    <p:sldId id="352" r:id="rId5"/>
    <p:sldId id="347" r:id="rId6"/>
    <p:sldId id="277" r:id="rId7"/>
    <p:sldId id="373" r:id="rId8"/>
    <p:sldId id="368" r:id="rId9"/>
    <p:sldId id="327" r:id="rId10"/>
    <p:sldId id="285" r:id="rId11"/>
    <p:sldId id="326" r:id="rId12"/>
    <p:sldId id="364" r:id="rId13"/>
    <p:sldId id="353" r:id="rId14"/>
    <p:sldId id="295" r:id="rId15"/>
    <p:sldId id="358" r:id="rId16"/>
    <p:sldId id="318" r:id="rId17"/>
    <p:sldId id="323" r:id="rId18"/>
    <p:sldId id="342" r:id="rId19"/>
    <p:sldId id="271" r:id="rId20"/>
    <p:sldId id="369" r:id="rId21"/>
    <p:sldId id="370" r:id="rId22"/>
    <p:sldId id="37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2258" autoAdjust="0"/>
  </p:normalViewPr>
  <p:slideViewPr>
    <p:cSldViewPr>
      <p:cViewPr varScale="1">
        <p:scale>
          <a:sx n="86" d="100"/>
          <a:sy n="86" d="100"/>
        </p:scale>
        <p:origin x="-6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E325D1-AA6E-4F59-8C59-8FB8A8F34A9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AC006A-0194-4FD1-8293-042FAC575FA5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Модель патриотического воспитания у дошкольников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2C32FD-E2AE-4882-B6D0-EDD3390ECF69}" type="parTrans" cxnId="{1736ECE5-B07A-4DBA-A87E-CB3B08139540}">
      <dgm:prSet/>
      <dgm:spPr/>
      <dgm:t>
        <a:bodyPr/>
        <a:lstStyle/>
        <a:p>
          <a:endParaRPr lang="ru-RU"/>
        </a:p>
      </dgm:t>
    </dgm:pt>
    <dgm:pt modelId="{06990B31-3720-4942-99C3-CE21B8725510}" type="sibTrans" cxnId="{1736ECE5-B07A-4DBA-A87E-CB3B08139540}">
      <dgm:prSet/>
      <dgm:spPr/>
      <dgm:t>
        <a:bodyPr/>
        <a:lstStyle/>
        <a:p>
          <a:endParaRPr lang="ru-RU"/>
        </a:p>
      </dgm:t>
    </dgm:pt>
    <dgm:pt modelId="{B3ED0307-94E9-4345-AB81-FF8D28795216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Семья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8E8C4C-8A83-4E2D-8D42-A5291D8A4E4D}" type="parTrans" cxnId="{43F1A274-9C8D-44CE-B134-EC8C17F562D1}">
      <dgm:prSet/>
      <dgm:spPr/>
      <dgm:t>
        <a:bodyPr/>
        <a:lstStyle/>
        <a:p>
          <a:endParaRPr lang="ru-RU"/>
        </a:p>
      </dgm:t>
    </dgm:pt>
    <dgm:pt modelId="{2EDB2F37-8DB4-4D7B-886A-9FF015B49C88}" type="sibTrans" cxnId="{43F1A274-9C8D-44CE-B134-EC8C17F562D1}">
      <dgm:prSet/>
      <dgm:spPr>
        <a:ln>
          <a:solidFill>
            <a:srgbClr val="0000FF"/>
          </a:solidFill>
        </a:ln>
      </dgm:spPr>
      <dgm:t>
        <a:bodyPr/>
        <a:lstStyle/>
        <a:p>
          <a:endParaRPr lang="ru-RU"/>
        </a:p>
      </dgm:t>
    </dgm:pt>
    <dgm:pt modelId="{96F22327-4F6C-4500-9FA3-EF548EF8D323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Родной город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11E1F5-8D78-4884-98B6-1566F5D61BC4}" type="parTrans" cxnId="{A6D53424-7D25-45CD-8223-6BD17745AA26}">
      <dgm:prSet/>
      <dgm:spPr/>
      <dgm:t>
        <a:bodyPr/>
        <a:lstStyle/>
        <a:p>
          <a:endParaRPr lang="ru-RU"/>
        </a:p>
      </dgm:t>
    </dgm:pt>
    <dgm:pt modelId="{45963626-86F8-4EC8-97B0-DEF2510D8B92}" type="sibTrans" cxnId="{A6D53424-7D25-45CD-8223-6BD17745AA26}">
      <dgm:prSet/>
      <dgm:spPr>
        <a:ln>
          <a:solidFill>
            <a:srgbClr val="00339A"/>
          </a:solidFill>
        </a:ln>
      </dgm:spPr>
      <dgm:t>
        <a:bodyPr/>
        <a:lstStyle/>
        <a:p>
          <a:endParaRPr lang="ru-RU"/>
        </a:p>
      </dgm:t>
    </dgm:pt>
    <dgm:pt modelId="{3D97AE6C-C1E3-45B7-994C-1F53C3DE8E7F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Родная страна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1FD0C7-803D-42CC-A148-693B1E63EA58}" type="parTrans" cxnId="{09F17E55-3479-46D5-BDD8-2427185D67C3}">
      <dgm:prSet/>
      <dgm:spPr/>
      <dgm:t>
        <a:bodyPr/>
        <a:lstStyle/>
        <a:p>
          <a:endParaRPr lang="ru-RU"/>
        </a:p>
      </dgm:t>
    </dgm:pt>
    <dgm:pt modelId="{7B0AE367-84AE-4F6E-AE6D-39ED8E580AEC}" type="sibTrans" cxnId="{09F17E55-3479-46D5-BDD8-2427185D67C3}">
      <dgm:prSet/>
      <dgm:spPr>
        <a:ln>
          <a:solidFill>
            <a:srgbClr val="00339A"/>
          </a:solidFill>
        </a:ln>
      </dgm:spPr>
      <dgm:t>
        <a:bodyPr/>
        <a:lstStyle/>
        <a:p>
          <a:endParaRPr lang="ru-RU"/>
        </a:p>
      </dgm:t>
    </dgm:pt>
    <dgm:pt modelId="{ACB0A2CE-7D07-45D7-AFD8-0BFFBEE5BAD7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Наша армия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59DD6-D645-4922-908C-2A6A9FD1641A}" type="parTrans" cxnId="{27C12F20-2F73-4CC2-8B24-2A54079D39FF}">
      <dgm:prSet/>
      <dgm:spPr/>
      <dgm:t>
        <a:bodyPr/>
        <a:lstStyle/>
        <a:p>
          <a:endParaRPr lang="ru-RU"/>
        </a:p>
      </dgm:t>
    </dgm:pt>
    <dgm:pt modelId="{72CC285D-E91F-459C-A657-09E55E9581FA}" type="sibTrans" cxnId="{27C12F20-2F73-4CC2-8B24-2A54079D39FF}">
      <dgm:prSet/>
      <dgm:spPr>
        <a:ln>
          <a:solidFill>
            <a:srgbClr val="00339A"/>
          </a:solidFill>
        </a:ln>
      </dgm:spPr>
      <dgm:t>
        <a:bodyPr/>
        <a:lstStyle/>
        <a:p>
          <a:endParaRPr lang="ru-RU"/>
        </a:p>
      </dgm:t>
    </dgm:pt>
    <dgm:pt modelId="{42B58ED8-CE9E-42B7-AB8E-720A9AD3CFC6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B w="12700"/>
        </a:sp3d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Детский сад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27A849-8C23-4AD2-85A0-0928E996AF63}" type="parTrans" cxnId="{BB564E20-B20D-4B94-BF65-792B42DC6E62}">
      <dgm:prSet/>
      <dgm:spPr/>
      <dgm:t>
        <a:bodyPr/>
        <a:lstStyle/>
        <a:p>
          <a:endParaRPr lang="ru-RU"/>
        </a:p>
      </dgm:t>
    </dgm:pt>
    <dgm:pt modelId="{86A36639-305F-46BE-801C-F24305E69ED7}" type="sibTrans" cxnId="{BB564E20-B20D-4B94-BF65-792B42DC6E62}">
      <dgm:prSet/>
      <dgm:spPr>
        <a:ln>
          <a:solidFill>
            <a:srgbClr val="00339A"/>
          </a:solidFill>
        </a:ln>
      </dgm:spPr>
      <dgm:t>
        <a:bodyPr/>
        <a:lstStyle/>
        <a:p>
          <a:endParaRPr lang="ru-RU"/>
        </a:p>
      </dgm:t>
    </dgm:pt>
    <dgm:pt modelId="{748953EB-E03A-40F4-80DF-E32F2B637161}" type="pres">
      <dgm:prSet presAssocID="{A5E325D1-AA6E-4F59-8C59-8FB8A8F34A9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D60E57-CE68-4FE4-9DDC-0062620BAD40}" type="pres">
      <dgm:prSet presAssocID="{91AC006A-0194-4FD1-8293-042FAC575FA5}" presName="centerShape" presStyleLbl="node0" presStyleIdx="0" presStyleCnt="1" custScaleX="142188" custScaleY="129907" custLinFactNeighborX="-6651" custLinFactNeighborY="-4850"/>
      <dgm:spPr/>
      <dgm:t>
        <a:bodyPr/>
        <a:lstStyle/>
        <a:p>
          <a:endParaRPr lang="ru-RU"/>
        </a:p>
      </dgm:t>
    </dgm:pt>
    <dgm:pt modelId="{C6EE899F-A1C2-451C-8F20-A8C4BA2AC745}" type="pres">
      <dgm:prSet presAssocID="{B3ED0307-94E9-4345-AB81-FF8D28795216}" presName="node" presStyleLbl="node1" presStyleIdx="0" presStyleCnt="5" custScaleX="144725" custRadScaleRad="104115" custRadScaleInc="-31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F8884-362E-4712-B8FA-BFBCE75FC44D}" type="pres">
      <dgm:prSet presAssocID="{B3ED0307-94E9-4345-AB81-FF8D28795216}" presName="dummy" presStyleCnt="0"/>
      <dgm:spPr/>
    </dgm:pt>
    <dgm:pt modelId="{39CA3738-CC04-434A-B8D2-42AE95D21CFD}" type="pres">
      <dgm:prSet presAssocID="{2EDB2F37-8DB4-4D7B-886A-9FF015B49C88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B027848-C206-4364-B476-034FE1ACA280}" type="pres">
      <dgm:prSet presAssocID="{42B58ED8-CE9E-42B7-AB8E-720A9AD3CFC6}" presName="node" presStyleLbl="node1" presStyleIdx="1" presStyleCnt="5" custScaleX="141859" custScaleY="93320" custRadScaleRad="105076" custRadScaleInc="-3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D58EA-D06E-477B-A01A-19C82F4FF542}" type="pres">
      <dgm:prSet presAssocID="{42B58ED8-CE9E-42B7-AB8E-720A9AD3CFC6}" presName="dummy" presStyleCnt="0"/>
      <dgm:spPr/>
    </dgm:pt>
    <dgm:pt modelId="{F17AA0EE-5BE3-4969-898A-5E98984C1AC4}" type="pres">
      <dgm:prSet presAssocID="{86A36639-305F-46BE-801C-F24305E69ED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DED93512-CBC2-4675-8436-E8019135FA7C}" type="pres">
      <dgm:prSet presAssocID="{96F22327-4F6C-4500-9FA3-EF548EF8D323}" presName="node" presStyleLbl="node1" presStyleIdx="2" presStyleCnt="5" custScaleX="139645" custScaleY="98567" custRadScaleRad="92405" custRadScaleInc="-5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CC8B2-D6D5-428E-9A13-F26EC1D6124A}" type="pres">
      <dgm:prSet presAssocID="{96F22327-4F6C-4500-9FA3-EF548EF8D323}" presName="dummy" presStyleCnt="0"/>
      <dgm:spPr/>
    </dgm:pt>
    <dgm:pt modelId="{A7E5162A-E25C-46C0-B999-FC96A49D5458}" type="pres">
      <dgm:prSet presAssocID="{45963626-86F8-4EC8-97B0-DEF2510D8B92}" presName="sibTrans" presStyleLbl="sibTrans2D1" presStyleIdx="2" presStyleCnt="5"/>
      <dgm:spPr/>
      <dgm:t>
        <a:bodyPr/>
        <a:lstStyle/>
        <a:p>
          <a:endParaRPr lang="ru-RU"/>
        </a:p>
      </dgm:t>
    </dgm:pt>
    <dgm:pt modelId="{626BC578-4C9D-41D6-A9BE-405041738532}" type="pres">
      <dgm:prSet presAssocID="{3D97AE6C-C1E3-45B7-994C-1F53C3DE8E7F}" presName="node" presStyleLbl="node1" presStyleIdx="3" presStyleCnt="5" custScaleX="144876" custScaleY="97133" custRadScaleRad="114735" custRadScaleInc="60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2A474-A11D-4720-AAC9-8FE4090AED7A}" type="pres">
      <dgm:prSet presAssocID="{3D97AE6C-C1E3-45B7-994C-1F53C3DE8E7F}" presName="dummy" presStyleCnt="0"/>
      <dgm:spPr/>
    </dgm:pt>
    <dgm:pt modelId="{7E44E0EE-81F5-437A-9D83-6AB4755A89F6}" type="pres">
      <dgm:prSet presAssocID="{7B0AE367-84AE-4F6E-AE6D-39ED8E580AEC}" presName="sibTrans" presStyleLbl="sibTrans2D1" presStyleIdx="3" presStyleCnt="5" custLinFactNeighborX="1627" custLinFactNeighborY="-82"/>
      <dgm:spPr/>
      <dgm:t>
        <a:bodyPr/>
        <a:lstStyle/>
        <a:p>
          <a:endParaRPr lang="ru-RU"/>
        </a:p>
      </dgm:t>
    </dgm:pt>
    <dgm:pt modelId="{CA5892C6-6F0B-443B-889A-0F1F296FAAA3}" type="pres">
      <dgm:prSet presAssocID="{ACB0A2CE-7D07-45D7-AFD8-0BFFBEE5BAD7}" presName="node" presStyleLbl="node1" presStyleIdx="4" presStyleCnt="5" custScaleX="149108" custRadScaleRad="132136" custRadScaleInc="-11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CD046-F385-450C-9B37-D211AED14F2A}" type="pres">
      <dgm:prSet presAssocID="{ACB0A2CE-7D07-45D7-AFD8-0BFFBEE5BAD7}" presName="dummy" presStyleCnt="0"/>
      <dgm:spPr/>
    </dgm:pt>
    <dgm:pt modelId="{83E660D0-840D-4702-BCE7-660D43DD9B04}" type="pres">
      <dgm:prSet presAssocID="{72CC285D-E91F-459C-A657-09E55E9581FA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8C9A4699-8293-49B0-B9DF-73C47730C157}" type="presOf" srcId="{7B0AE367-84AE-4F6E-AE6D-39ED8E580AEC}" destId="{7E44E0EE-81F5-437A-9D83-6AB4755A89F6}" srcOrd="0" destOrd="0" presId="urn:microsoft.com/office/officeart/2005/8/layout/radial6"/>
    <dgm:cxn modelId="{09F17E55-3479-46D5-BDD8-2427185D67C3}" srcId="{91AC006A-0194-4FD1-8293-042FAC575FA5}" destId="{3D97AE6C-C1E3-45B7-994C-1F53C3DE8E7F}" srcOrd="3" destOrd="0" parTransId="{7F1FD0C7-803D-42CC-A148-693B1E63EA58}" sibTransId="{7B0AE367-84AE-4F6E-AE6D-39ED8E580AEC}"/>
    <dgm:cxn modelId="{A32B0682-A081-43B6-974B-031885DB3B38}" type="presOf" srcId="{86A36639-305F-46BE-801C-F24305E69ED7}" destId="{F17AA0EE-5BE3-4969-898A-5E98984C1AC4}" srcOrd="0" destOrd="0" presId="urn:microsoft.com/office/officeart/2005/8/layout/radial6"/>
    <dgm:cxn modelId="{27C12F20-2F73-4CC2-8B24-2A54079D39FF}" srcId="{91AC006A-0194-4FD1-8293-042FAC575FA5}" destId="{ACB0A2CE-7D07-45D7-AFD8-0BFFBEE5BAD7}" srcOrd="4" destOrd="0" parTransId="{2FD59DD6-D645-4922-908C-2A6A9FD1641A}" sibTransId="{72CC285D-E91F-459C-A657-09E55E9581FA}"/>
    <dgm:cxn modelId="{8FEF96F2-8DB8-457E-A8D0-F4A561771265}" type="presOf" srcId="{72CC285D-E91F-459C-A657-09E55E9581FA}" destId="{83E660D0-840D-4702-BCE7-660D43DD9B04}" srcOrd="0" destOrd="0" presId="urn:microsoft.com/office/officeart/2005/8/layout/radial6"/>
    <dgm:cxn modelId="{CA20BBEC-FA2B-4FAE-A2B9-CA20A60B126E}" type="presOf" srcId="{ACB0A2CE-7D07-45D7-AFD8-0BFFBEE5BAD7}" destId="{CA5892C6-6F0B-443B-889A-0F1F296FAAA3}" srcOrd="0" destOrd="0" presId="urn:microsoft.com/office/officeart/2005/8/layout/radial6"/>
    <dgm:cxn modelId="{43F1A274-9C8D-44CE-B134-EC8C17F562D1}" srcId="{91AC006A-0194-4FD1-8293-042FAC575FA5}" destId="{B3ED0307-94E9-4345-AB81-FF8D28795216}" srcOrd="0" destOrd="0" parTransId="{318E8C4C-8A83-4E2D-8D42-A5291D8A4E4D}" sibTransId="{2EDB2F37-8DB4-4D7B-886A-9FF015B49C88}"/>
    <dgm:cxn modelId="{1281DAB9-F8B0-481A-AFD5-E557EACB3BC8}" type="presOf" srcId="{B3ED0307-94E9-4345-AB81-FF8D28795216}" destId="{C6EE899F-A1C2-451C-8F20-A8C4BA2AC745}" srcOrd="0" destOrd="0" presId="urn:microsoft.com/office/officeart/2005/8/layout/radial6"/>
    <dgm:cxn modelId="{CD980966-C322-4E11-9275-969C8E4D4A13}" type="presOf" srcId="{3D97AE6C-C1E3-45B7-994C-1F53C3DE8E7F}" destId="{626BC578-4C9D-41D6-A9BE-405041738532}" srcOrd="0" destOrd="0" presId="urn:microsoft.com/office/officeart/2005/8/layout/radial6"/>
    <dgm:cxn modelId="{37E1D67F-BAA3-4848-9B65-F2CD3552A6C7}" type="presOf" srcId="{45963626-86F8-4EC8-97B0-DEF2510D8B92}" destId="{A7E5162A-E25C-46C0-B999-FC96A49D5458}" srcOrd="0" destOrd="0" presId="urn:microsoft.com/office/officeart/2005/8/layout/radial6"/>
    <dgm:cxn modelId="{BB564E20-B20D-4B94-BF65-792B42DC6E62}" srcId="{91AC006A-0194-4FD1-8293-042FAC575FA5}" destId="{42B58ED8-CE9E-42B7-AB8E-720A9AD3CFC6}" srcOrd="1" destOrd="0" parTransId="{9427A849-8C23-4AD2-85A0-0928E996AF63}" sibTransId="{86A36639-305F-46BE-801C-F24305E69ED7}"/>
    <dgm:cxn modelId="{AFEDBB6A-EE78-46F4-98E9-28B8AD21DDEC}" type="presOf" srcId="{91AC006A-0194-4FD1-8293-042FAC575FA5}" destId="{CCD60E57-CE68-4FE4-9DDC-0062620BAD40}" srcOrd="0" destOrd="0" presId="urn:microsoft.com/office/officeart/2005/8/layout/radial6"/>
    <dgm:cxn modelId="{61679F6F-271B-46CA-AEF8-23740D23BE88}" type="presOf" srcId="{96F22327-4F6C-4500-9FA3-EF548EF8D323}" destId="{DED93512-CBC2-4675-8436-E8019135FA7C}" srcOrd="0" destOrd="0" presId="urn:microsoft.com/office/officeart/2005/8/layout/radial6"/>
    <dgm:cxn modelId="{1736ECE5-B07A-4DBA-A87E-CB3B08139540}" srcId="{A5E325D1-AA6E-4F59-8C59-8FB8A8F34A9C}" destId="{91AC006A-0194-4FD1-8293-042FAC575FA5}" srcOrd="0" destOrd="0" parTransId="{5C2C32FD-E2AE-4882-B6D0-EDD3390ECF69}" sibTransId="{06990B31-3720-4942-99C3-CE21B8725510}"/>
    <dgm:cxn modelId="{A6D53424-7D25-45CD-8223-6BD17745AA26}" srcId="{91AC006A-0194-4FD1-8293-042FAC575FA5}" destId="{96F22327-4F6C-4500-9FA3-EF548EF8D323}" srcOrd="2" destOrd="0" parTransId="{0611E1F5-8D78-4884-98B6-1566F5D61BC4}" sibTransId="{45963626-86F8-4EC8-97B0-DEF2510D8B92}"/>
    <dgm:cxn modelId="{F171D8BA-5938-4E1C-A07A-0BB6AB16492B}" type="presOf" srcId="{42B58ED8-CE9E-42B7-AB8E-720A9AD3CFC6}" destId="{4B027848-C206-4364-B476-034FE1ACA280}" srcOrd="0" destOrd="0" presId="urn:microsoft.com/office/officeart/2005/8/layout/radial6"/>
    <dgm:cxn modelId="{5D7D965A-0C18-4B86-899A-A61E8AA5A338}" type="presOf" srcId="{A5E325D1-AA6E-4F59-8C59-8FB8A8F34A9C}" destId="{748953EB-E03A-40F4-80DF-E32F2B637161}" srcOrd="0" destOrd="0" presId="urn:microsoft.com/office/officeart/2005/8/layout/radial6"/>
    <dgm:cxn modelId="{0EFAD148-2EE9-40F0-B4AB-4D6017B6311A}" type="presOf" srcId="{2EDB2F37-8DB4-4D7B-886A-9FF015B49C88}" destId="{39CA3738-CC04-434A-B8D2-42AE95D21CFD}" srcOrd="0" destOrd="0" presId="urn:microsoft.com/office/officeart/2005/8/layout/radial6"/>
    <dgm:cxn modelId="{1EB6FFDB-78C3-4DF7-8B4F-39F49B8ED1D8}" type="presParOf" srcId="{748953EB-E03A-40F4-80DF-E32F2B637161}" destId="{CCD60E57-CE68-4FE4-9DDC-0062620BAD40}" srcOrd="0" destOrd="0" presId="urn:microsoft.com/office/officeart/2005/8/layout/radial6"/>
    <dgm:cxn modelId="{180FD06D-8127-4A7C-8760-472E738A1D8D}" type="presParOf" srcId="{748953EB-E03A-40F4-80DF-E32F2B637161}" destId="{C6EE899F-A1C2-451C-8F20-A8C4BA2AC745}" srcOrd="1" destOrd="0" presId="urn:microsoft.com/office/officeart/2005/8/layout/radial6"/>
    <dgm:cxn modelId="{F239686F-AA37-465E-998D-53306EC2911C}" type="presParOf" srcId="{748953EB-E03A-40F4-80DF-E32F2B637161}" destId="{EDDF8884-362E-4712-B8FA-BFBCE75FC44D}" srcOrd="2" destOrd="0" presId="urn:microsoft.com/office/officeart/2005/8/layout/radial6"/>
    <dgm:cxn modelId="{8566970C-1376-46E8-94D5-0939B85C7266}" type="presParOf" srcId="{748953EB-E03A-40F4-80DF-E32F2B637161}" destId="{39CA3738-CC04-434A-B8D2-42AE95D21CFD}" srcOrd="3" destOrd="0" presId="urn:microsoft.com/office/officeart/2005/8/layout/radial6"/>
    <dgm:cxn modelId="{407056E7-580B-4904-9FB5-C1CE6DABA5C5}" type="presParOf" srcId="{748953EB-E03A-40F4-80DF-E32F2B637161}" destId="{4B027848-C206-4364-B476-034FE1ACA280}" srcOrd="4" destOrd="0" presId="urn:microsoft.com/office/officeart/2005/8/layout/radial6"/>
    <dgm:cxn modelId="{19009F92-B930-484C-BCD8-8182C5370448}" type="presParOf" srcId="{748953EB-E03A-40F4-80DF-E32F2B637161}" destId="{8B4D58EA-D06E-477B-A01A-19C82F4FF542}" srcOrd="5" destOrd="0" presId="urn:microsoft.com/office/officeart/2005/8/layout/radial6"/>
    <dgm:cxn modelId="{C54A9223-4377-401C-AD82-2EB709949C7F}" type="presParOf" srcId="{748953EB-E03A-40F4-80DF-E32F2B637161}" destId="{F17AA0EE-5BE3-4969-898A-5E98984C1AC4}" srcOrd="6" destOrd="0" presId="urn:microsoft.com/office/officeart/2005/8/layout/radial6"/>
    <dgm:cxn modelId="{DD73DB41-6F24-475B-B998-861D410087B6}" type="presParOf" srcId="{748953EB-E03A-40F4-80DF-E32F2B637161}" destId="{DED93512-CBC2-4675-8436-E8019135FA7C}" srcOrd="7" destOrd="0" presId="urn:microsoft.com/office/officeart/2005/8/layout/radial6"/>
    <dgm:cxn modelId="{780C7793-A1E8-47D7-9D4F-16AA9D908EB2}" type="presParOf" srcId="{748953EB-E03A-40F4-80DF-E32F2B637161}" destId="{FF9CC8B2-D6D5-428E-9A13-F26EC1D6124A}" srcOrd="8" destOrd="0" presId="urn:microsoft.com/office/officeart/2005/8/layout/radial6"/>
    <dgm:cxn modelId="{59E329AB-EEF4-4164-9E67-968637296E28}" type="presParOf" srcId="{748953EB-E03A-40F4-80DF-E32F2B637161}" destId="{A7E5162A-E25C-46C0-B999-FC96A49D5458}" srcOrd="9" destOrd="0" presId="urn:microsoft.com/office/officeart/2005/8/layout/radial6"/>
    <dgm:cxn modelId="{48B56CC5-50E4-4E91-8020-88C4703AAF58}" type="presParOf" srcId="{748953EB-E03A-40F4-80DF-E32F2B637161}" destId="{626BC578-4C9D-41D6-A9BE-405041738532}" srcOrd="10" destOrd="0" presId="urn:microsoft.com/office/officeart/2005/8/layout/radial6"/>
    <dgm:cxn modelId="{2103EC99-4A12-46E3-A4E8-9A701C8B997D}" type="presParOf" srcId="{748953EB-E03A-40F4-80DF-E32F2B637161}" destId="{D0B2A474-A11D-4720-AAC9-8FE4090AED7A}" srcOrd="11" destOrd="0" presId="urn:microsoft.com/office/officeart/2005/8/layout/radial6"/>
    <dgm:cxn modelId="{AF14417C-6F98-412E-A393-7BA32CFFAEF8}" type="presParOf" srcId="{748953EB-E03A-40F4-80DF-E32F2B637161}" destId="{7E44E0EE-81F5-437A-9D83-6AB4755A89F6}" srcOrd="12" destOrd="0" presId="urn:microsoft.com/office/officeart/2005/8/layout/radial6"/>
    <dgm:cxn modelId="{06F7D0C8-7667-43F4-A9D3-76C712EBF11D}" type="presParOf" srcId="{748953EB-E03A-40F4-80DF-E32F2B637161}" destId="{CA5892C6-6F0B-443B-889A-0F1F296FAAA3}" srcOrd="13" destOrd="0" presId="urn:microsoft.com/office/officeart/2005/8/layout/radial6"/>
    <dgm:cxn modelId="{C4BBECD7-9083-4AEB-95B2-2E3435262D67}" type="presParOf" srcId="{748953EB-E03A-40F4-80DF-E32F2B637161}" destId="{C44CD046-F385-450C-9B37-D211AED14F2A}" srcOrd="14" destOrd="0" presId="urn:microsoft.com/office/officeart/2005/8/layout/radial6"/>
    <dgm:cxn modelId="{9CB4497A-BC22-41A8-A0D9-D0AC6535FB8F}" type="presParOf" srcId="{748953EB-E03A-40F4-80DF-E32F2B637161}" destId="{83E660D0-840D-4702-BCE7-660D43DD9B04}" srcOrd="15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09215D-A378-419B-81C4-230506B8FF9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9215D-A378-419B-81C4-230506B8FF9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9215D-A378-419B-81C4-230506B8FF9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9215D-A378-419B-81C4-230506B8FF9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9215D-A378-419B-81C4-230506B8FF9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9215D-A378-419B-81C4-230506B8FF9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7E05591-31E1-4490-9ED8-52D66E428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B3233-779D-47AC-A88F-01D1C799A8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C37DD9-E841-4114-B2E8-5A054D0D8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796BAB-ABE0-4DCD-97E6-DEABD7B01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CD6D6D6-F1AE-4CEC-B578-0124DE42CC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2F3702-7A01-426F-B2A5-9871E312BB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E9F89-82E0-4A1E-A65E-16813EDE3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3C20E-6590-46E7-89FD-ECB6C0552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FE5D3-3F48-4831-8E30-BABBC7EA2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293E6-E6AE-4475-BA9D-97A6FFFD9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11951D-E5D8-4463-B2AB-DB8FD9A43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2ABAB38-549B-4192-89FA-756558303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dmin\Documents\&#1087;&#1077;&#1089;&#1085;&#1103;%20&#1073;&#1077;&#1079;&#1088;&#1091;&#1082;&#1086;&#1074;&#1072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dmin\Documents\&#1087;&#1077;&#1089;&#1085;&#1103;%20&#1073;&#1077;&#1079;&#1088;&#1091;&#1082;&#1086;&#1074;&#1072;.mp3" TargetMode="Externa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Шаблон (фон) презентаций &quot;Россия&quot;-6"/>
          <p:cNvPicPr>
            <a:picLocks noChangeAspect="1" noChangeArrowheads="1"/>
          </p:cNvPicPr>
          <p:nvPr/>
        </p:nvPicPr>
        <p:blipFill>
          <a:blip r:embed="rId3" cstate="print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61513" y="633046"/>
            <a:ext cx="665382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2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МБДОУ города Керчи РК  «Детский сад комбинированного вида № 37 «Золотая рыбка»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3286124"/>
            <a:ext cx="72152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339A"/>
                </a:solidFill>
              </a:rPr>
              <a:t>«Модель патриотического воспитания как интегрированная система»</a:t>
            </a:r>
            <a:endParaRPr lang="ru-RU" sz="4000" b="1" dirty="0"/>
          </a:p>
        </p:txBody>
      </p:sp>
      <p:pic>
        <p:nvPicPr>
          <p:cNvPr id="6" name="песня безруко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85721" y="0"/>
            <a:ext cx="7715304" cy="57148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            </a:t>
            </a:r>
            <a:r>
              <a:rPr lang="ru-RU" sz="2000" dirty="0" smtClean="0">
                <a:solidFill>
                  <a:srgbClr val="FF0000"/>
                </a:solidFill>
              </a:rPr>
              <a:t>предметно-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Развивающая  среда  в группах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3" name="Picture 3" descr="M:\Материальное оснащение\SDC14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66930"/>
            <a:ext cx="3958562" cy="292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6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809625"/>
            <a:ext cx="392909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571876"/>
            <a:ext cx="350046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618000"/>
            <a:ext cx="4000528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825500"/>
            <a:ext cx="3500461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00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:\Материальное оснащение\SDC14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580" y="3829418"/>
            <a:ext cx="3208713" cy="240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1" name="Picture 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81350"/>
            <a:ext cx="4143404" cy="287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14752"/>
            <a:ext cx="4173913" cy="288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642918"/>
            <a:ext cx="364333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714752"/>
            <a:ext cx="346299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latin typeface="Bookman Old Style" pitchFamily="18" charset="0"/>
              </a:rPr>
              <a:t> </a:t>
            </a:r>
            <a:endParaRPr lang="ru-RU" sz="4000" i="1" dirty="0">
              <a:latin typeface="Bookman Old Style" pitchFamily="18" charset="0"/>
            </a:endParaRPr>
          </a:p>
        </p:txBody>
      </p:sp>
      <p:graphicFrame>
        <p:nvGraphicFramePr>
          <p:cNvPr id="7175" name="Diagram 7"/>
          <p:cNvGraphicFramePr>
            <a:graphicFrameLocks/>
          </p:cNvGraphicFramePr>
          <p:nvPr>
            <p:ph idx="4294967295"/>
          </p:nvPr>
        </p:nvGraphicFramePr>
        <p:xfrm>
          <a:off x="0" y="285750"/>
          <a:ext cx="7715250" cy="6383338"/>
        </p:xfrm>
        <a:graphic>
          <a:graphicData uri="http://schemas.openxmlformats.org/drawingml/2006/compatibility">
            <com:legacyDrawing xmlns:com="http://schemas.openxmlformats.org/drawingml/2006/compatibility" spid="_x0000_s29698"/>
          </a:graphicData>
        </a:graphic>
      </p:graphicFrame>
    </p:spTree>
  </p:cSld>
  <p:clrMapOvr>
    <a:masterClrMapping/>
  </p:clrMapOvr>
  <p:transition advTm="4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  <a:alpha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260648"/>
            <a:ext cx="74295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              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</a:rPr>
              <a:t>В содержание  входят следующие   направления работы:</a:t>
            </a:r>
          </a:p>
          <a:p>
            <a:pPr algn="r">
              <a:buNone/>
            </a:pPr>
            <a:endParaRPr lang="ru-RU" sz="2800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-  изучение воспитателями методических источников и педагогической периодики;</a:t>
            </a:r>
          </a:p>
          <a:p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 -   организация работы творческой группы педагогов по патриотическому воспитанию;</a:t>
            </a:r>
          </a:p>
          <a:p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-   проведение семинаров-практикумов, педсоветов по этой тематике;</a:t>
            </a:r>
          </a:p>
          <a:p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-  организация работы по разработке перспективного планирования, разработке и реализации образовательных проектов, вовлечению родителей в проведение совместных мероприятий;</a:t>
            </a:r>
          </a:p>
          <a:p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-  изучение, обобщение, распространение и внедрение передового педагогического опыта.</a:t>
            </a:r>
          </a:p>
          <a:p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 </a:t>
            </a:r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Шаблон (фон) презентаций &quot;Россия&quot;-6"/>
          <p:cNvPicPr>
            <a:picLocks noChangeAspect="1" noChangeArrowheads="1"/>
          </p:cNvPicPr>
          <p:nvPr/>
        </p:nvPicPr>
        <p:blipFill>
          <a:blip r:embed="rId3" cstate="print"/>
          <a:srcRect l="-1562" r="1562" b="5208"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                </a:t>
            </a:r>
            <a:b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</a:b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64097" y="1357298"/>
            <a:ext cx="7275442" cy="4768865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                       </a:t>
            </a:r>
            <a:r>
              <a:rPr lang="ru-RU" sz="2400" dirty="0" smtClean="0">
                <a:solidFill>
                  <a:srgbClr val="FF0000"/>
                </a:solidFill>
              </a:rPr>
              <a:t>Патриотическое воспитание в               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                      детском    саду находится в               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                            тесной взаимосвязи: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с нравственным</a:t>
            </a:r>
          </a:p>
          <a:p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 умственным</a:t>
            </a:r>
          </a:p>
          <a:p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 экологическим</a:t>
            </a:r>
          </a:p>
          <a:p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трудовым</a:t>
            </a:r>
          </a:p>
          <a:p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 эстетическим </a:t>
            </a:r>
          </a:p>
          <a:p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 физическим воспитанием</a:t>
            </a:r>
            <a:endParaRPr lang="ru-RU" sz="2400" dirty="0" smtClean="0">
              <a:solidFill>
                <a:schemeClr val="accent5">
                  <a:lumMod val="25000"/>
                </a:schemeClr>
              </a:solidFill>
            </a:endParaRPr>
          </a:p>
          <a:p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advTm="4000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2"/>
          <p:cNvGrpSpPr>
            <a:grpSpLocks noChangeAspect="1"/>
          </p:cNvGrpSpPr>
          <p:nvPr/>
        </p:nvGrpSpPr>
        <p:grpSpPr bwMode="auto">
          <a:xfrm>
            <a:off x="571472" y="142852"/>
            <a:ext cx="7286676" cy="6520375"/>
            <a:chOff x="3544" y="1037"/>
            <a:chExt cx="1726" cy="1854"/>
          </a:xfrm>
        </p:grpSpPr>
        <p:sp>
          <p:nvSpPr>
            <p:cNvPr id="5" name="_s5124"/>
            <p:cNvSpPr>
              <a:spLocks noChangeShapeType="1"/>
            </p:cNvSpPr>
            <p:nvPr/>
          </p:nvSpPr>
          <p:spPr bwMode="auto">
            <a:xfrm flipH="1" flipV="1">
              <a:off x="4143" y="1635"/>
              <a:ext cx="165" cy="1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5125"/>
            <p:cNvSpPr>
              <a:spLocks noChangeArrowheads="1"/>
            </p:cNvSpPr>
            <p:nvPr/>
          </p:nvSpPr>
          <p:spPr bwMode="auto">
            <a:xfrm>
              <a:off x="3561" y="1240"/>
              <a:ext cx="650" cy="46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</a:rPr>
                <a:t>Целенаправленные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</a:rPr>
                <a:t>прогулки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</a:rPr>
                <a:t>и экскурсии</a:t>
              </a:r>
            </a:p>
          </p:txBody>
        </p:sp>
        <p:sp>
          <p:nvSpPr>
            <p:cNvPr id="7" name="_s5126"/>
            <p:cNvSpPr>
              <a:spLocks noChangeShapeType="1"/>
            </p:cNvSpPr>
            <p:nvPr/>
          </p:nvSpPr>
          <p:spPr bwMode="auto">
            <a:xfrm flipH="1">
              <a:off x="4007" y="1963"/>
              <a:ext cx="23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_s5127"/>
            <p:cNvSpPr>
              <a:spLocks noChangeArrowheads="1"/>
            </p:cNvSpPr>
            <p:nvPr/>
          </p:nvSpPr>
          <p:spPr bwMode="auto">
            <a:xfrm>
              <a:off x="3544" y="1732"/>
              <a:ext cx="512" cy="46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</a:rPr>
                <a:t>Сюжетно –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</a:rPr>
                <a:t> ролевые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</a:rPr>
                <a:t> игры</a:t>
              </a:r>
            </a:p>
          </p:txBody>
        </p:sp>
        <p:sp>
          <p:nvSpPr>
            <p:cNvPr id="9" name="_s5128"/>
            <p:cNvSpPr>
              <a:spLocks noChangeShapeType="1"/>
            </p:cNvSpPr>
            <p:nvPr/>
          </p:nvSpPr>
          <p:spPr bwMode="auto">
            <a:xfrm flipH="1">
              <a:off x="4143" y="2127"/>
              <a:ext cx="166" cy="1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_s5129"/>
            <p:cNvSpPr>
              <a:spLocks noChangeArrowheads="1"/>
            </p:cNvSpPr>
            <p:nvPr/>
          </p:nvSpPr>
          <p:spPr bwMode="auto">
            <a:xfrm>
              <a:off x="3703" y="2224"/>
              <a:ext cx="508" cy="46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</a:rPr>
                <a:t>Праздники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</a:rPr>
                <a:t>и развлечения</a:t>
              </a:r>
            </a:p>
          </p:txBody>
        </p:sp>
        <p:sp>
          <p:nvSpPr>
            <p:cNvPr id="11" name="_s5130"/>
            <p:cNvSpPr>
              <a:spLocks noChangeShapeType="1"/>
            </p:cNvSpPr>
            <p:nvPr/>
          </p:nvSpPr>
          <p:spPr bwMode="auto">
            <a:xfrm>
              <a:off x="4471" y="2194"/>
              <a:ext cx="1" cy="2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_s5131"/>
            <p:cNvSpPr>
              <a:spLocks noChangeArrowheads="1"/>
            </p:cNvSpPr>
            <p:nvPr/>
          </p:nvSpPr>
          <p:spPr bwMode="auto">
            <a:xfrm>
              <a:off x="4210" y="2428"/>
              <a:ext cx="522" cy="46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</a:rPr>
                <a:t>Создание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</a:rPr>
                <a:t>атрибутов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</a:rPr>
                <a:t>к играм</a:t>
              </a:r>
            </a:p>
          </p:txBody>
        </p:sp>
        <p:sp>
          <p:nvSpPr>
            <p:cNvPr id="13" name="_s5132"/>
            <p:cNvSpPr>
              <a:spLocks noChangeShapeType="1"/>
            </p:cNvSpPr>
            <p:nvPr/>
          </p:nvSpPr>
          <p:spPr bwMode="auto">
            <a:xfrm>
              <a:off x="4635" y="2126"/>
              <a:ext cx="164" cy="1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_s5133"/>
            <p:cNvSpPr>
              <a:spLocks noChangeArrowheads="1"/>
            </p:cNvSpPr>
            <p:nvPr/>
          </p:nvSpPr>
          <p:spPr bwMode="auto">
            <a:xfrm>
              <a:off x="4732" y="2114"/>
              <a:ext cx="522" cy="427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b="1" i="1" dirty="0" smtClean="0">
                  <a:latin typeface="Bookman Old Style" pitchFamily="18" charset="0"/>
                </a:rPr>
                <a:t>Участие в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b="1" i="1" dirty="0" smtClean="0">
                  <a:latin typeface="Bookman Old Style" pitchFamily="18" charset="0"/>
                </a:rPr>
                <a:t>конкурсах</a:t>
              </a:r>
              <a:endPara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endParaRPr>
            </a:p>
          </p:txBody>
        </p:sp>
        <p:sp>
          <p:nvSpPr>
            <p:cNvPr id="17" name="_s5136"/>
            <p:cNvSpPr>
              <a:spLocks noChangeShapeType="1"/>
            </p:cNvSpPr>
            <p:nvPr/>
          </p:nvSpPr>
          <p:spPr bwMode="auto">
            <a:xfrm flipV="1">
              <a:off x="4634" y="1635"/>
              <a:ext cx="165" cy="1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_s5137"/>
            <p:cNvSpPr>
              <a:spLocks noChangeArrowheads="1"/>
            </p:cNvSpPr>
            <p:nvPr/>
          </p:nvSpPr>
          <p:spPr bwMode="auto">
            <a:xfrm>
              <a:off x="4712" y="1423"/>
              <a:ext cx="558" cy="48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</a:rPr>
                <a:t>Чтение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</a:rPr>
                <a:t>художественной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</a:rPr>
                <a:t>литературы</a:t>
              </a:r>
            </a:p>
          </p:txBody>
        </p:sp>
        <p:sp>
          <p:nvSpPr>
            <p:cNvPr id="19" name="_s5138"/>
            <p:cNvSpPr>
              <a:spLocks noChangeShapeType="1"/>
            </p:cNvSpPr>
            <p:nvPr/>
          </p:nvSpPr>
          <p:spPr bwMode="auto">
            <a:xfrm flipV="1">
              <a:off x="4471" y="1499"/>
              <a:ext cx="0" cy="2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_s5139"/>
            <p:cNvSpPr>
              <a:spLocks noChangeArrowheads="1"/>
            </p:cNvSpPr>
            <p:nvPr/>
          </p:nvSpPr>
          <p:spPr bwMode="auto">
            <a:xfrm>
              <a:off x="4195" y="1037"/>
              <a:ext cx="635" cy="46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b="1" i="1" dirty="0" smtClean="0">
                  <a:latin typeface="Bookman Old Style" pitchFamily="18" charset="0"/>
                </a:rPr>
                <a:t>Непосредственно-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b="1" i="1" dirty="0" smtClean="0">
                  <a:latin typeface="Bookman Old Style" pitchFamily="18" charset="0"/>
                </a:rPr>
                <a:t>образовательная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b="1" i="1" dirty="0" smtClean="0">
                  <a:latin typeface="Bookman Old Style" pitchFamily="18" charset="0"/>
                </a:rPr>
                <a:t>д</a:t>
              </a: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</a:rPr>
                <a:t>еятельность</a:t>
              </a:r>
            </a:p>
          </p:txBody>
        </p:sp>
        <p:sp>
          <p:nvSpPr>
            <p:cNvPr id="21" name="_s5140"/>
            <p:cNvSpPr>
              <a:spLocks noChangeArrowheads="1"/>
            </p:cNvSpPr>
            <p:nvPr/>
          </p:nvSpPr>
          <p:spPr bwMode="auto">
            <a:xfrm>
              <a:off x="4240" y="1733"/>
              <a:ext cx="463" cy="46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3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</a:rPr>
                <a:t>Работа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3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</a:rPr>
                <a:t>с детьми</a:t>
              </a:r>
            </a:p>
          </p:txBody>
        </p:sp>
      </p:grpSp>
    </p:spTree>
  </p:cSld>
  <p:clrMapOvr>
    <a:masterClrMapping/>
  </p:clrMapOvr>
  <p:transition advTm="4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  <a:alpha val="3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6591" y="274638"/>
            <a:ext cx="7301557" cy="51115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Интеграция патриотического воспитания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026" y="1071563"/>
            <a:ext cx="3078872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1000108"/>
            <a:ext cx="352107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786190"/>
            <a:ext cx="37147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429000"/>
            <a:ext cx="335758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71489" y="314109"/>
            <a:ext cx="7458098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bg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bg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менее важным условием патриотического воспитания детей является тесная взаимосвязь с родителями, семьей. В настоящее время эта работа актуальна и особенна трудна, требует  большого  такта и терпения,  так как  в молодых семьях вопросы воспитания патриотизма, гражданственности не считаются важными и зачастую вызывают лишь недоумения.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Большое значение имеют семейные экскурсии по микрорайону, городу, посещение с родителями отдельных помещений и предприятий, организация фотовыставок и рисунков детей, а также совместные проекты «Дети-родители».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Семейное  изучение    своей      родословной  помогает  детям  понять, что  семья – ячейка 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общества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Работа с родителями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1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7686675" cy="777875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Bookman Old Style" pitchFamily="18" charset="0"/>
              </a:rPr>
              <a:t>        </a:t>
            </a:r>
            <a:endParaRPr lang="ru-RU" sz="2700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grpSp>
        <p:nvGrpSpPr>
          <p:cNvPr id="2" name="Diagram 2"/>
          <p:cNvGrpSpPr>
            <a:grpSpLocks noChangeAspect="1"/>
          </p:cNvGrpSpPr>
          <p:nvPr/>
        </p:nvGrpSpPr>
        <p:grpSpPr bwMode="auto">
          <a:xfrm>
            <a:off x="500034" y="428604"/>
            <a:ext cx="6973361" cy="5997596"/>
            <a:chOff x="1697" y="1068"/>
            <a:chExt cx="2495" cy="2669"/>
          </a:xfrm>
        </p:grpSpPr>
        <p:sp>
          <p:nvSpPr>
            <p:cNvPr id="5" name="_s6148"/>
            <p:cNvSpPr>
              <a:spLocks noChangeShapeType="1"/>
            </p:cNvSpPr>
            <p:nvPr/>
          </p:nvSpPr>
          <p:spPr bwMode="auto">
            <a:xfrm flipH="1" flipV="1">
              <a:off x="2384" y="1929"/>
              <a:ext cx="237" cy="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6149"/>
            <p:cNvSpPr>
              <a:spLocks noChangeArrowheads="1"/>
            </p:cNvSpPr>
            <p:nvPr/>
          </p:nvSpPr>
          <p:spPr bwMode="auto">
            <a:xfrm>
              <a:off x="1748" y="1247"/>
              <a:ext cx="735" cy="781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b="1" i="1" dirty="0" smtClean="0">
                  <a:solidFill>
                    <a:srgbClr val="FF0000"/>
                  </a:solidFill>
                  <a:latin typeface="Bookman Old Style" pitchFamily="18" charset="0"/>
                </a:rPr>
                <a:t>Участие в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b="1" i="1" dirty="0" smtClean="0">
                  <a:solidFill>
                    <a:srgbClr val="FF0000"/>
                  </a:solidFill>
                  <a:latin typeface="Bookman Old Style" pitchFamily="18" charset="0"/>
                </a:rPr>
                <a:t> мероприятиях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Bookman Old Style" pitchFamily="18" charset="0"/>
                </a:rPr>
                <a:t>(конкурсах,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Bookman Old Style" pitchFamily="18" charset="0"/>
                </a:rPr>
                <a:t>праздниках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</a:rPr>
                <a:t>)</a:t>
              </a:r>
            </a:p>
          </p:txBody>
        </p:sp>
        <p:sp>
          <p:nvSpPr>
            <p:cNvPr id="7" name="_s6150"/>
            <p:cNvSpPr>
              <a:spLocks noChangeShapeType="1"/>
            </p:cNvSpPr>
            <p:nvPr/>
          </p:nvSpPr>
          <p:spPr bwMode="auto">
            <a:xfrm flipH="1">
              <a:off x="2285" y="2626"/>
              <a:ext cx="33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_s6153"/>
            <p:cNvSpPr>
              <a:spLocks noChangeArrowheads="1"/>
            </p:cNvSpPr>
            <p:nvPr/>
          </p:nvSpPr>
          <p:spPr bwMode="auto">
            <a:xfrm>
              <a:off x="1697" y="2244"/>
              <a:ext cx="639" cy="827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</a:rPr>
                <a:t>Анкетирование </a:t>
              </a:r>
            </a:p>
          </p:txBody>
        </p:sp>
        <p:sp>
          <p:nvSpPr>
            <p:cNvPr id="11" name="_s6154"/>
            <p:cNvSpPr>
              <a:spLocks noChangeShapeType="1"/>
            </p:cNvSpPr>
            <p:nvPr/>
          </p:nvSpPr>
          <p:spPr bwMode="auto">
            <a:xfrm>
              <a:off x="2771" y="2721"/>
              <a:ext cx="1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_s6155"/>
            <p:cNvSpPr>
              <a:spLocks noChangeArrowheads="1"/>
            </p:cNvSpPr>
            <p:nvPr/>
          </p:nvSpPr>
          <p:spPr bwMode="auto">
            <a:xfrm>
              <a:off x="2387" y="3039"/>
              <a:ext cx="639" cy="698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</a:rPr>
                <a:t>Семинары –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</a:rPr>
                <a:t> практикумы</a:t>
              </a:r>
            </a:p>
          </p:txBody>
        </p:sp>
        <p:sp>
          <p:nvSpPr>
            <p:cNvPr id="13" name="_s6156"/>
            <p:cNvSpPr>
              <a:spLocks noChangeShapeType="1"/>
            </p:cNvSpPr>
            <p:nvPr/>
          </p:nvSpPr>
          <p:spPr bwMode="auto">
            <a:xfrm>
              <a:off x="3093" y="2637"/>
              <a:ext cx="237" cy="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_s6157"/>
            <p:cNvSpPr>
              <a:spLocks noChangeArrowheads="1"/>
            </p:cNvSpPr>
            <p:nvPr/>
          </p:nvSpPr>
          <p:spPr bwMode="auto">
            <a:xfrm>
              <a:off x="3154" y="2777"/>
              <a:ext cx="588" cy="667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</a:rPr>
                <a:t>Консультации </a:t>
              </a:r>
            </a:p>
          </p:txBody>
        </p:sp>
        <p:sp>
          <p:nvSpPr>
            <p:cNvPr id="15" name="_s6158"/>
            <p:cNvSpPr>
              <a:spLocks noChangeShapeType="1"/>
            </p:cNvSpPr>
            <p:nvPr/>
          </p:nvSpPr>
          <p:spPr bwMode="auto">
            <a:xfrm>
              <a:off x="3190" y="240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_s6159"/>
            <p:cNvSpPr>
              <a:spLocks noChangeArrowheads="1"/>
            </p:cNvSpPr>
            <p:nvPr/>
          </p:nvSpPr>
          <p:spPr bwMode="auto">
            <a:xfrm>
              <a:off x="3525" y="2069"/>
              <a:ext cx="667" cy="667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</a:rPr>
                <a:t>Дни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</a:rPr>
                <a:t> открытых дверей</a:t>
              </a:r>
            </a:p>
          </p:txBody>
        </p:sp>
        <p:sp>
          <p:nvSpPr>
            <p:cNvPr id="17" name="_s6160"/>
            <p:cNvSpPr>
              <a:spLocks noChangeShapeType="1"/>
            </p:cNvSpPr>
            <p:nvPr/>
          </p:nvSpPr>
          <p:spPr bwMode="auto">
            <a:xfrm flipV="1">
              <a:off x="3092" y="1929"/>
              <a:ext cx="238" cy="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_s6161"/>
            <p:cNvSpPr>
              <a:spLocks noChangeArrowheads="1"/>
            </p:cNvSpPr>
            <p:nvPr/>
          </p:nvSpPr>
          <p:spPr bwMode="auto">
            <a:xfrm>
              <a:off x="3232" y="1361"/>
              <a:ext cx="667" cy="667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</a:rPr>
                <a:t>Родительские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</a:rPr>
                <a:t>собрания</a:t>
              </a:r>
            </a:p>
          </p:txBody>
        </p:sp>
        <p:sp>
          <p:nvSpPr>
            <p:cNvPr id="19" name="_s6162"/>
            <p:cNvSpPr>
              <a:spLocks noChangeShapeType="1"/>
            </p:cNvSpPr>
            <p:nvPr/>
          </p:nvSpPr>
          <p:spPr bwMode="auto">
            <a:xfrm flipV="1">
              <a:off x="2857" y="173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_s6163"/>
            <p:cNvSpPr>
              <a:spLocks noChangeArrowheads="1"/>
            </p:cNvSpPr>
            <p:nvPr/>
          </p:nvSpPr>
          <p:spPr bwMode="auto">
            <a:xfrm>
              <a:off x="2524" y="1068"/>
              <a:ext cx="667" cy="667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</a:rPr>
                <a:t>Индивидуальное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</a:rPr>
                <a:t>консультирование</a:t>
              </a:r>
            </a:p>
          </p:txBody>
        </p:sp>
        <p:sp>
          <p:nvSpPr>
            <p:cNvPr id="21" name="_s6164"/>
            <p:cNvSpPr>
              <a:spLocks noChangeArrowheads="1"/>
            </p:cNvSpPr>
            <p:nvPr/>
          </p:nvSpPr>
          <p:spPr bwMode="auto">
            <a:xfrm>
              <a:off x="2387" y="2070"/>
              <a:ext cx="920" cy="715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</a:rPr>
                <a:t>Работа с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itchFamily="18" charset="0"/>
                </a:rPr>
                <a:t>родителями</a:t>
              </a:r>
            </a:p>
          </p:txBody>
        </p:sp>
      </p:grpSp>
    </p:spTree>
  </p:cSld>
  <p:clrMapOvr>
    <a:masterClrMapping/>
  </p:clrMapOvr>
  <p:transition advClick="0" advTm="4000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6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1" y="542924"/>
            <a:ext cx="76295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Самое  главное, не следует  ждать от детей «взрослых форм» проявления любви к Родине. Но если в результате  педагогической работы ребёнок будет располагать знаниями о названии города, её географии, природе, символике, и если ему известны имена кого-то из тех, кто прославил  наш  город, Отчизну, если он будет проявлять  интерес  к приобретаемым знаниям, то можно считать, что задача выполнена в пределах, доступных дошкольному возрасту.</a:t>
            </a:r>
            <a:endParaRPr lang="ru-RU" sz="2800" b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Шаблон (фон) презентаций &quot;Россия&quot;-6"/>
          <p:cNvPicPr>
            <a:picLocks noChangeAspect="1" noChangeArrowheads="1"/>
          </p:cNvPicPr>
          <p:nvPr/>
        </p:nvPicPr>
        <p:blipFill>
          <a:blip r:embed="rId2" cstate="print"/>
          <a:srcRect r="3125" b="6250"/>
          <a:stretch>
            <a:fillRect/>
          </a:stretch>
        </p:blipFill>
        <p:spPr bwMode="auto">
          <a:xfrm>
            <a:off x="0" y="0"/>
            <a:ext cx="8858280" cy="685800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899593" y="944563"/>
            <a:ext cx="7272807" cy="51816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«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Любовь к родному краю,                            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родной культуре, родной речи 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             начинается с малого - с любви к своей семье, к своему жилищу, к своему детскому саду. Постепенно расширяясь, эта любовь переходит в любовь к родной стране, к её истории, прошлому и настоящему, ко всему человечеству» </a:t>
            </a:r>
          </a:p>
          <a:p>
            <a:pPr>
              <a:buNone/>
            </a:pP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Л.С.Лихачев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ru-RU" dirty="0"/>
          </a:p>
        </p:txBody>
      </p:sp>
    </p:spTree>
  </p:cSld>
  <p:clrMapOvr>
    <a:masterClrMapping/>
  </p:clrMapOvr>
  <p:transition advTm="5000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72462" cy="1142984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dirty="0" smtClean="0"/>
              <a:t>Совместная деятельность</a:t>
            </a:r>
            <a:endParaRPr lang="ru-RU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144" t="6493" r="38174"/>
          <a:stretch>
            <a:fillRect/>
          </a:stretch>
        </p:blipFill>
        <p:spPr bwMode="auto">
          <a:xfrm>
            <a:off x="1000100" y="1500174"/>
            <a:ext cx="5357850" cy="514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00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072462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Совместная деятельность</a:t>
            </a:r>
            <a:endParaRPr lang="ru-RU" dirty="0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804" b="2838"/>
          <a:stretch>
            <a:fillRect/>
          </a:stretch>
        </p:blipFill>
        <p:spPr bwMode="auto">
          <a:xfrm>
            <a:off x="285720" y="1609725"/>
            <a:ext cx="7429552" cy="489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00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1021150"/>
            <a:ext cx="81439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kumimoji="0" lang="ru-RU" sz="54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7" descr="0_1ac4ce_594772d4_orig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429000"/>
            <a:ext cx="600079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есня безруко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5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185739"/>
            <a:ext cx="777686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нормативно-правовой основе педагогического процесса по нравственно-патриотическому воспитанию  необходимо учитывать следующие документы: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Государственную программу «Патриотическое воспитание граждан Российской Федерации на 2010-2015 годы»;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Закон  РФ «Об образовании»;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Закон «О днях  воинской славы (победных днях) России»;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Закон «Об увековечении Победы советского  народа в ВОВ 1941-1945 гг.»;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Закон «Об увековечении памяти погибших при защите Отечества»;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Национальную доктрину образования в РФ.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4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9513" y="-68807"/>
            <a:ext cx="77768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97346"/>
            <a:ext cx="65722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just"/>
            <a:r>
              <a:rPr lang="en-US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Патриотическое воспитание подрастающего       поколения – одна из  самых актуальных    задач нашего времени. </a:t>
            </a:r>
            <a:endParaRPr lang="en-US" sz="2000" b="1" dirty="0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Огромные изменения    произошли в нашей стране за последние годы. Это касается нравственных ценностей, отношения к событиям нашей истории. </a:t>
            </a:r>
            <a:endParaRPr lang="en-US" sz="2000" b="1" dirty="0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детей стали искажены представления о патриотизме, доброте, великодушии. Изменилось и отношение людей к Родине. Если раньше мы постоянно слышали и сами пели гимны своей страны, то сейчас о</a:t>
            </a:r>
            <a:r>
              <a:rPr lang="ru-RU" sz="20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ней говорят в основном негативно. Сегодня материальные ценности доминируют над духовными. Однако трудности переходного периода не должны стать причиной приостановки патриотического воспитания. Возрождение духовно-нравственного воспитания -  это шаг к возрождению России.</a:t>
            </a:r>
            <a:endParaRPr lang="ru-RU" sz="2000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 advTm="11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5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251520" y="1628775"/>
            <a:ext cx="7272808" cy="4968577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у ребенка любви и привязанности к своей семье, дому, детскому саду, улице, городу;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формирование бережного отношения к природе и всему живому;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воспитание уважения к труду;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развитие интереса к русским традициям и промыслам;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формирование элементарных знаний о правах человека;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расширение представлений о городах России;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знакомство детей с символами государства (герб, флаг, гимн);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развитие чувства ответственности и гордости за достижения страны;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формирование толерантности, чувства уважения к другим народам, их традициям.</a:t>
            </a:r>
          </a:p>
          <a:p>
            <a:pPr>
              <a:buNone/>
            </a:pPr>
            <a:endParaRPr lang="ru-RU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428625"/>
            <a:ext cx="7351713" cy="10001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</a:rPr>
              <a:t>               </a:t>
            </a:r>
            <a:br>
              <a:rPr lang="ru-RU" sz="2000" b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             </a:t>
            </a:r>
            <a:b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b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         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</a:rPr>
              <a:t>       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 по нравственно-патриотическому               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воспитанию  включает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целый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комплекс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задач: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advTm="8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Шаблон (фон) презентаций &quot;Россия&quot;-6"/>
          <p:cNvPicPr>
            <a:picLocks noChangeAspect="1" noChangeArrowheads="1"/>
          </p:cNvPicPr>
          <p:nvPr/>
        </p:nvPicPr>
        <p:blipFill>
          <a:blip r:embed="rId3" cstate="print"/>
          <a:srcRect t="-1684" r="5154" b="6799"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58963" y="975360"/>
            <a:ext cx="7216775" cy="12295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                     </a:t>
            </a:r>
            <a:r>
              <a:rPr lang="ru-RU" sz="2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по направлению         </a:t>
            </a:r>
            <a:br>
              <a:rPr lang="ru-RU" sz="2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патриотического воспитания                                            \                       проходит  по следующим этапам:</a:t>
            </a:r>
            <a:endParaRPr lang="ru-RU" sz="22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15616" y="2194560"/>
            <a:ext cx="7776864" cy="361070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    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Методическое сопровождение</a:t>
            </a:r>
          </a:p>
          <a:p>
            <a:pPr>
              <a:lnSpc>
                <a:spcPct val="150000"/>
              </a:lnSpc>
              <a:buNone/>
            </a:pP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2. Работа с педагогами</a:t>
            </a:r>
          </a:p>
          <a:p>
            <a:pPr>
              <a:lnSpc>
                <a:spcPct val="150000"/>
              </a:lnSpc>
              <a:buNone/>
            </a:pP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3. Работа с детьми</a:t>
            </a:r>
            <a:b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Работа с родителями</a:t>
            </a:r>
          </a:p>
          <a:p>
            <a:pPr>
              <a:lnSpc>
                <a:spcPct val="150000"/>
              </a:lnSpc>
              <a:buNone/>
            </a:pP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1847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4000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60048118"/>
              </p:ext>
            </p:extLst>
          </p:nvPr>
        </p:nvGraphicFramePr>
        <p:xfrm>
          <a:off x="-142908" y="642918"/>
          <a:ext cx="8418602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4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714356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cap="none" dirty="0" smtClean="0">
                <a:solidFill>
                  <a:srgbClr val="FFC000"/>
                </a:solidFill>
              </a:rPr>
              <a:t>МУЗЕЙ «КЕРЧЬ – МОЙ ГОРОД»</a:t>
            </a:r>
            <a:endParaRPr lang="ru-RU" cap="none" dirty="0">
              <a:solidFill>
                <a:srgbClr val="FFC000"/>
              </a:solidFill>
            </a:endParaRPr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7942"/>
            <a:ext cx="8143875" cy="591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00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  <a:alpha val="3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274638"/>
            <a:ext cx="8001023" cy="490066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solidFill>
                  <a:schemeClr val="accent1">
                    <a:lumMod val="75000"/>
                  </a:schemeClr>
                </a:solidFill>
              </a:rPr>
              <a:t>предметно -  развивающая среда в группах</a:t>
            </a:r>
            <a:endParaRPr lang="ru-RU" sz="2800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2" descr="M:\работа с детьми патр.семинар\DSCN1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871" y="3879732"/>
            <a:ext cx="3532187" cy="264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 descr="M:\семинар - фото\Патриотич\SDC14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9412" y="3879952"/>
            <a:ext cx="3532188" cy="264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7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857628"/>
            <a:ext cx="376399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462" y="1285860"/>
            <a:ext cx="378459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1285860"/>
            <a:ext cx="356413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3786190"/>
            <a:ext cx="36433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00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1034</TotalTime>
  <Words>782</Words>
  <Application>Microsoft Office PowerPoint</Application>
  <PresentationFormat>Экран (4:3)</PresentationFormat>
  <Paragraphs>141</Paragraphs>
  <Slides>22</Slides>
  <Notes>5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Слайд 1</vt:lpstr>
      <vt:lpstr>Слайд 2</vt:lpstr>
      <vt:lpstr>Слайд 3</vt:lpstr>
      <vt:lpstr>Слайд 4</vt:lpstr>
      <vt:lpstr>                                                           Работа  по нравственно-патриотическому                              воспитанию  включает  целый  комплекс                    задач: </vt:lpstr>
      <vt:lpstr>                      Работа по направлению                                   патриотического воспитания                                            \                       проходит  по следующим этапам:</vt:lpstr>
      <vt:lpstr>Слайд 7</vt:lpstr>
      <vt:lpstr>МУЗЕЙ «КЕРЧЬ – МОЙ ГОРОД»</vt:lpstr>
      <vt:lpstr>предметно -  развивающая среда в группах</vt:lpstr>
      <vt:lpstr>            предметно- Развивающая  среда  в группах</vt:lpstr>
      <vt:lpstr>Слайд 11</vt:lpstr>
      <vt:lpstr> </vt:lpstr>
      <vt:lpstr>Слайд 13</vt:lpstr>
      <vt:lpstr>                  </vt:lpstr>
      <vt:lpstr>Слайд 15</vt:lpstr>
      <vt:lpstr>Интеграция патриотического воспитания</vt:lpstr>
      <vt:lpstr>  Работа с родителями</vt:lpstr>
      <vt:lpstr>        </vt:lpstr>
      <vt:lpstr>Слайд 19</vt:lpstr>
      <vt:lpstr>Совместная деятельность</vt:lpstr>
      <vt:lpstr>Совместная деятельность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Admin</cp:lastModifiedBy>
  <cp:revision>113</cp:revision>
  <dcterms:modified xsi:type="dcterms:W3CDTF">2015-10-29T18:02:54Z</dcterms:modified>
</cp:coreProperties>
</file>